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9"/>
  </p:notesMasterIdLst>
  <p:sldIdLst>
    <p:sldId id="256" r:id="rId2"/>
    <p:sldId id="276" r:id="rId3"/>
    <p:sldId id="273" r:id="rId4"/>
    <p:sldId id="277" r:id="rId5"/>
    <p:sldId id="300" r:id="rId6"/>
    <p:sldId id="279" r:id="rId7"/>
    <p:sldId id="280" r:id="rId8"/>
    <p:sldId id="287" r:id="rId9"/>
    <p:sldId id="313" r:id="rId10"/>
    <p:sldId id="315" r:id="rId11"/>
    <p:sldId id="314" r:id="rId12"/>
    <p:sldId id="302" r:id="rId13"/>
    <p:sldId id="303" r:id="rId14"/>
    <p:sldId id="304" r:id="rId15"/>
    <p:sldId id="305" r:id="rId16"/>
    <p:sldId id="306" r:id="rId17"/>
    <p:sldId id="308" r:id="rId18"/>
    <p:sldId id="309" r:id="rId19"/>
    <p:sldId id="307" r:id="rId20"/>
    <p:sldId id="318" r:id="rId21"/>
    <p:sldId id="319" r:id="rId22"/>
    <p:sldId id="293" r:id="rId23"/>
    <p:sldId id="265" r:id="rId24"/>
    <p:sldId id="310" r:id="rId25"/>
    <p:sldId id="286" r:id="rId26"/>
    <p:sldId id="301" r:id="rId27"/>
    <p:sldId id="29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C8D21-2B0A-445C-99A3-28E643C77ECC}" type="datetimeFigureOut">
              <a:rPr lang="it-IT" smtClean="0"/>
              <a:t>14/04/2025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28AD-E364-418A-B359-FA86C10D5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9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9876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11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831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35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81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9c96a4fa8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19c96a4fa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41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CEE34-1C44-44F3-9D36-ADE0C8F2D7B5}" type="datetime1">
              <a:rPr lang="it-IT" noProof="0" smtClean="0"/>
              <a:t>14/04/2025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Sottotitolo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Titolo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rtlCol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kumimoji="0" lang="it-IT" noProof="0"/>
          </a:p>
        </p:txBody>
      </p:sp>
    </p:spTree>
    <p:extLst>
      <p:ext uri="{BB962C8B-B14F-4D97-AF65-F5344CB8AC3E}">
        <p14:creationId xmlns:p14="http://schemas.microsoft.com/office/powerpoint/2010/main" val="26556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87987"/>
            <a:ext cx="9102436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ACCOGLIENZA AFFERMATIVA DELLE PERSONE LGBTI </a:t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FF00"/>
                </a:solidFill>
              </a:rPr>
              <a:t>NELLA     PA </a:t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FF00"/>
                </a:solidFill>
              </a:rPr>
              <a:t>ED IN PARTICOLARE IN SANITÀ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5840" y="4389120"/>
            <a:ext cx="7489768" cy="1769439"/>
          </a:xfrm>
        </p:spPr>
        <p:txBody>
          <a:bodyPr>
            <a:normAutofit lnSpcReduction="10000"/>
          </a:bodyPr>
          <a:lstStyle/>
          <a:p>
            <a:r>
              <a:rPr lang="it-IT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Manlio Converti</a:t>
            </a:r>
          </a:p>
          <a:p>
            <a:r>
              <a:rPr lang="it-IT" b="1" i="1" dirty="0"/>
              <a:t>Psichiatra</a:t>
            </a:r>
            <a:br>
              <a:rPr lang="it-IT" b="1" i="1" dirty="0"/>
            </a:br>
            <a:r>
              <a:rPr lang="it-IT" b="1" i="1" dirty="0"/>
              <a:t>Alta specializzazione in Salute Mentale delle persone LGBTI </a:t>
            </a:r>
            <a:br>
              <a:rPr lang="it-IT" b="1" i="1" dirty="0"/>
            </a:br>
            <a:r>
              <a:rPr lang="it-IT" b="1" i="1" dirty="0"/>
              <a:t>Presidente AMIGAY aps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136" y="831273"/>
            <a:ext cx="2920863" cy="17456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812" y="4846951"/>
            <a:ext cx="1669510" cy="116197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423948" y="61659"/>
            <a:ext cx="996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EXPERENTIA: “UNIVERSITA’ DELLA P.A.”</a:t>
            </a:r>
          </a:p>
        </p:txBody>
      </p:sp>
    </p:spTree>
    <p:extLst>
      <p:ext uri="{BB962C8B-B14F-4D97-AF65-F5344CB8AC3E}">
        <p14:creationId xmlns:p14="http://schemas.microsoft.com/office/powerpoint/2010/main" val="85088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09354" y="1012799"/>
            <a:ext cx="2134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dirty="0"/>
              <a:t>Coming Out…</a:t>
            </a:r>
          </a:p>
          <a:p>
            <a:endParaRPr lang="it-IT" sz="3300" dirty="0"/>
          </a:p>
          <a:p>
            <a:r>
              <a:rPr lang="it-IT" sz="3300" dirty="0" err="1"/>
              <a:t>Reactions</a:t>
            </a:r>
            <a:endParaRPr lang="it-IT" sz="3300" dirty="0"/>
          </a:p>
        </p:txBody>
      </p:sp>
      <p:sp>
        <p:nvSpPr>
          <p:cNvPr id="6" name="Rettangolo 5"/>
          <p:cNvSpPr/>
          <p:nvPr/>
        </p:nvSpPr>
        <p:spPr>
          <a:xfrm>
            <a:off x="709354" y="3136457"/>
            <a:ext cx="1835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Suicidal</a:t>
            </a:r>
            <a:r>
              <a:rPr lang="it-IT" dirty="0"/>
              <a:t> </a:t>
            </a:r>
            <a:r>
              <a:rPr lang="it-IT" dirty="0" err="1"/>
              <a:t>behaviour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sexual-minority</a:t>
            </a:r>
            <a:r>
              <a:rPr lang="it-IT" dirty="0"/>
              <a:t> </a:t>
            </a:r>
            <a:r>
              <a:rPr lang="it-IT" dirty="0" err="1"/>
              <a:t>youth</a:t>
            </a:r>
            <a:r>
              <a:rPr lang="it-IT" dirty="0"/>
              <a:t>: a </a:t>
            </a:r>
            <a:r>
              <a:rPr lang="it-IT" dirty="0" err="1"/>
              <a:t>review</a:t>
            </a:r>
            <a:r>
              <a:rPr lang="it-IT" dirty="0"/>
              <a:t> of 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acceptance</a:t>
            </a:r>
            <a:r>
              <a:rPr lang="it-IT" dirty="0"/>
              <a:t> and </a:t>
            </a:r>
            <a:r>
              <a:rPr lang="it-IT" dirty="0" err="1"/>
              <a:t>support</a:t>
            </a:r>
            <a:r>
              <a:rPr lang="it-IT" dirty="0"/>
              <a:t>, Vita </a:t>
            </a:r>
            <a:r>
              <a:rPr lang="it-IT" dirty="0" err="1"/>
              <a:t>Poštuvan</a:t>
            </a:r>
            <a:r>
              <a:rPr lang="it-IT" dirty="0"/>
              <a:t>, et al The Lancet </a:t>
            </a:r>
            <a:r>
              <a:rPr lang="it-IT" dirty="0" err="1"/>
              <a:t>January</a:t>
            </a:r>
            <a:r>
              <a:rPr lang="it-IT" dirty="0"/>
              <a:t> 21, 2019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079" y="585519"/>
            <a:ext cx="6517840" cy="59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4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70" y="374057"/>
            <a:ext cx="6047391" cy="61899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2634" y="1012801"/>
            <a:ext cx="3493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dirty="0" smtClean="0"/>
              <a:t>EFFETTI DEL </a:t>
            </a:r>
            <a:r>
              <a:rPr lang="it-IT" sz="3300" dirty="0"/>
              <a:t>COMING OUT…</a:t>
            </a:r>
          </a:p>
          <a:p>
            <a:endParaRPr lang="it-IT" sz="3300" dirty="0"/>
          </a:p>
          <a:p>
            <a:r>
              <a:rPr lang="it-IT" sz="3300" dirty="0"/>
              <a:t>FUORI DAL SE’…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8124" y="3560408"/>
            <a:ext cx="2898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Suicidal</a:t>
            </a:r>
            <a:r>
              <a:rPr lang="it-IT" dirty="0"/>
              <a:t> </a:t>
            </a:r>
            <a:r>
              <a:rPr lang="it-IT" dirty="0" err="1"/>
              <a:t>behaviour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sexual-minority</a:t>
            </a:r>
            <a:r>
              <a:rPr lang="it-IT" dirty="0"/>
              <a:t> </a:t>
            </a:r>
            <a:r>
              <a:rPr lang="it-IT" dirty="0" err="1"/>
              <a:t>youth</a:t>
            </a:r>
            <a:r>
              <a:rPr lang="it-IT" dirty="0"/>
              <a:t>: a </a:t>
            </a:r>
            <a:r>
              <a:rPr lang="it-IT" dirty="0" err="1"/>
              <a:t>review</a:t>
            </a:r>
            <a:r>
              <a:rPr lang="it-IT" dirty="0"/>
              <a:t> of 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acceptance</a:t>
            </a:r>
            <a:r>
              <a:rPr lang="it-IT" dirty="0"/>
              <a:t> and </a:t>
            </a:r>
            <a:r>
              <a:rPr lang="it-IT" dirty="0" err="1"/>
              <a:t>support</a:t>
            </a:r>
            <a:r>
              <a:rPr lang="it-IT" dirty="0"/>
              <a:t>, Vita </a:t>
            </a:r>
            <a:r>
              <a:rPr lang="it-IT" dirty="0" err="1"/>
              <a:t>Poštuvan</a:t>
            </a:r>
            <a:r>
              <a:rPr lang="it-IT" dirty="0"/>
              <a:t>, et al The Lancet </a:t>
            </a:r>
            <a:r>
              <a:rPr lang="it-IT" dirty="0" err="1"/>
              <a:t>January</a:t>
            </a:r>
            <a:r>
              <a:rPr lang="it-IT" dirty="0"/>
              <a:t> 21, 2019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823" y="2888037"/>
            <a:ext cx="1669510" cy="11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"/>
          <p:cNvSpPr txBox="1">
            <a:spLocks noGrp="1"/>
          </p:cNvSpPr>
          <p:nvPr>
            <p:ph type="title"/>
          </p:nvPr>
        </p:nvSpPr>
        <p:spPr>
          <a:xfrm>
            <a:off x="-64147" y="1692434"/>
            <a:ext cx="3331049" cy="13147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/>
            <a:r>
              <a:rPr lang="it-IT" dirty="0"/>
              <a:t>Sterilizzazione ovvero Transizione chirurgica dei Genitali Obbligatoria ?</a:t>
            </a:r>
            <a:endParaRPr dirty="0"/>
          </a:p>
        </p:txBody>
      </p:sp>
      <p:pic>
        <p:nvPicPr>
          <p:cNvPr id="520" name="Google Shape;52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33156" y="365687"/>
            <a:ext cx="8337666" cy="597692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2"/>
          <p:cNvSpPr txBox="1">
            <a:spLocks noGrp="1"/>
          </p:cNvSpPr>
          <p:nvPr>
            <p:ph type="body" idx="2"/>
          </p:nvPr>
        </p:nvSpPr>
        <p:spPr>
          <a:xfrm>
            <a:off x="162801" y="3007163"/>
            <a:ext cx="3199380" cy="30943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>
              <a:spcBef>
                <a:spcPts val="0"/>
              </a:spcBef>
              <a:buSzPts val="2700"/>
            </a:pPr>
            <a:r>
              <a:rPr lang="it-IT" sz="2700" dirty="0"/>
              <a:t>In Celeste quelli che hanno adottato il Criterio del </a:t>
            </a:r>
            <a:r>
              <a:rPr lang="it-IT" sz="2700" dirty="0">
                <a:solidFill>
                  <a:srgbClr val="D31368"/>
                </a:solidFill>
              </a:rPr>
              <a:t>Diritto alla Fertilità ed alla Libertà di scelta sul Corpo,</a:t>
            </a:r>
            <a:r>
              <a:rPr lang="it-IT" sz="2700" dirty="0"/>
              <a:t> purché si facciano Ormoni Cross-Sex</a:t>
            </a:r>
            <a:endParaRPr dirty="0"/>
          </a:p>
        </p:txBody>
      </p:sp>
      <p:sp>
        <p:nvSpPr>
          <p:cNvPr id="522" name="Google Shape;522;p22"/>
          <p:cNvSpPr txBox="1">
            <a:spLocks noGrp="1"/>
          </p:cNvSpPr>
          <p:nvPr>
            <p:ph type="sldNum" idx="12"/>
          </p:nvPr>
        </p:nvSpPr>
        <p:spPr>
          <a:xfrm>
            <a:off x="8077200" y="562451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48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"/>
          <p:cNvSpPr txBox="1">
            <a:spLocks noGrp="1"/>
          </p:cNvSpPr>
          <p:nvPr>
            <p:ph type="title"/>
          </p:nvPr>
        </p:nvSpPr>
        <p:spPr>
          <a:xfrm>
            <a:off x="63191" y="767890"/>
            <a:ext cx="3338002" cy="10820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buSzPts val="3000"/>
            </a:pPr>
            <a:r>
              <a:rPr lang="it-IT" sz="3000"/>
              <a:t>Diagnosi di Malattia Mentale Richiesta ?</a:t>
            </a:r>
            <a:endParaRPr/>
          </a:p>
        </p:txBody>
      </p:sp>
      <p:pic>
        <p:nvPicPr>
          <p:cNvPr id="529" name="Google Shape;52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66407" y="274320"/>
            <a:ext cx="8296101" cy="59186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 txBox="1">
            <a:spLocks noGrp="1"/>
          </p:cNvSpPr>
          <p:nvPr>
            <p:ph type="body" idx="2"/>
          </p:nvPr>
        </p:nvSpPr>
        <p:spPr>
          <a:xfrm>
            <a:off x="0" y="2789592"/>
            <a:ext cx="3370829" cy="2971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SzPts val="2700"/>
            </a:pPr>
            <a:r>
              <a:rPr lang="it-IT" sz="2700" dirty="0"/>
              <a:t>In Celeste i Paesi che hanno adottato il Criterio della</a:t>
            </a:r>
            <a:r>
              <a:rPr lang="it-IT" sz="2700" dirty="0">
                <a:solidFill>
                  <a:srgbClr val="D30F64"/>
                </a:solidFill>
              </a:rPr>
              <a:t> Salute Mentale delle Persone Transgender </a:t>
            </a:r>
            <a:r>
              <a:rPr lang="it-IT" sz="2700" dirty="0"/>
              <a:t>invece di quello della Disforia di Genere</a:t>
            </a:r>
            <a:endParaRPr dirty="0"/>
          </a:p>
        </p:txBody>
      </p:sp>
      <p:sp>
        <p:nvSpPr>
          <p:cNvPr id="531" name="Google Shape;531;p23"/>
          <p:cNvSpPr txBox="1">
            <a:spLocks noGrp="1"/>
          </p:cNvSpPr>
          <p:nvPr>
            <p:ph type="sldNum" idx="12"/>
          </p:nvPr>
        </p:nvSpPr>
        <p:spPr>
          <a:xfrm>
            <a:off x="8077200" y="562451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74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6351373" y="1787129"/>
            <a:ext cx="5154827" cy="3767029"/>
          </a:xfrm>
          <a:custGeom>
            <a:avLst/>
            <a:gdLst/>
            <a:ahLst/>
            <a:cxnLst/>
            <a:rect l="l" t="t" r="r" b="b"/>
            <a:pathLst>
              <a:path w="7732240" h="5650543">
                <a:moveTo>
                  <a:pt x="0" y="0"/>
                </a:moveTo>
                <a:lnTo>
                  <a:pt x="7732240" y="0"/>
                </a:lnTo>
                <a:lnTo>
                  <a:pt x="7732240" y="5650543"/>
                </a:lnTo>
                <a:lnTo>
                  <a:pt x="0" y="5650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80" t="-10468" r="-6919" b="-5729"/>
            </a:stretch>
          </a:blipFill>
          <a:ln w="38100" cap="sq">
            <a:solidFill>
              <a:srgbClr val="000000"/>
            </a:solidFill>
            <a:prstDash val="dash"/>
            <a:miter/>
          </a:ln>
        </p:spPr>
        <p:txBody>
          <a:bodyPr/>
          <a:lstStyle/>
          <a:p>
            <a:endParaRPr lang="it-IT" sz="1200"/>
          </a:p>
        </p:txBody>
      </p:sp>
      <p:sp>
        <p:nvSpPr>
          <p:cNvPr id="4" name="TextBox 4"/>
          <p:cNvSpPr txBox="1"/>
          <p:nvPr/>
        </p:nvSpPr>
        <p:spPr>
          <a:xfrm>
            <a:off x="2570657" y="141469"/>
            <a:ext cx="7324923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4"/>
              </a:lnSpc>
            </a:pPr>
            <a:r>
              <a:rPr lang="en-US" sz="4381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Che cos’è lo stigma sociale?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1422471"/>
            <a:ext cx="5410200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6"/>
              </a:lnSpc>
            </a:pP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Erving Goffman (1963)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definisce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lo </a:t>
            </a:r>
            <a:r>
              <a:rPr lang="en-US" sz="2583" b="1" dirty="0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stigma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sociale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come “la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circostanza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dell’individuo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che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è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squalificato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dalla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piena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accettazione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sociale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[...], un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attributo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che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è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profondamente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screditante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”.</a:t>
            </a:r>
          </a:p>
          <a:p>
            <a:pPr>
              <a:lnSpc>
                <a:spcPts val="3616"/>
              </a:lnSpc>
            </a:pP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È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strettamente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connesso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ai </a:t>
            </a:r>
            <a:r>
              <a:rPr lang="en-US" sz="2583" dirty="0" err="1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concetti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di </a:t>
            </a:r>
            <a:r>
              <a:rPr lang="en-US" sz="2583" b="1" dirty="0" err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stereotipo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, </a:t>
            </a:r>
            <a:r>
              <a:rPr lang="en-US" sz="2583" b="1" dirty="0" err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pregiudizio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e </a:t>
            </a:r>
            <a:r>
              <a:rPr lang="en-US" sz="2583" b="1" dirty="0" err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discriminazione</a:t>
            </a:r>
            <a:r>
              <a:rPr lang="en-US" sz="2583" dirty="0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. </a:t>
            </a:r>
          </a:p>
          <a:p>
            <a:pPr>
              <a:lnSpc>
                <a:spcPts val="3616"/>
              </a:lnSpc>
            </a:pPr>
            <a:endParaRPr lang="en-US" sz="2583" dirty="0">
              <a:solidFill>
                <a:srgbClr val="060B1E"/>
              </a:solidFill>
              <a:latin typeface="Quicksand 2"/>
              <a:ea typeface="Quicksand 2"/>
              <a:cs typeface="Quicksand 2"/>
              <a:sym typeface="Quicksand 2"/>
            </a:endParaRPr>
          </a:p>
        </p:txBody>
      </p:sp>
    </p:spTree>
    <p:extLst>
      <p:ext uri="{BB962C8B-B14F-4D97-AF65-F5344CB8AC3E}">
        <p14:creationId xmlns:p14="http://schemas.microsoft.com/office/powerpoint/2010/main" val="70792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TextBox 3"/>
          <p:cNvSpPr txBox="1"/>
          <p:nvPr/>
        </p:nvSpPr>
        <p:spPr>
          <a:xfrm>
            <a:off x="1515417" y="285269"/>
            <a:ext cx="938384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212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Modificare i contesti sociali e politici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1" y="1504883"/>
            <a:ext cx="10633323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4"/>
              </a:lnSpc>
            </a:pPr>
            <a:r>
              <a:rPr lang="en-US" sz="2617" b="1">
                <a:solidFill>
                  <a:srgbClr val="060B1E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L’impatto</a:t>
            </a:r>
            <a:r>
              <a:rPr lang="en-US" sz="2617">
                <a:solidFill>
                  <a:srgbClr val="060B1E"/>
                </a:solidFill>
                <a:latin typeface="Quicksand 1"/>
                <a:ea typeface="Quicksand 1"/>
                <a:cs typeface="Quicksand 1"/>
                <a:sym typeface="Quicksand 1"/>
              </a:rPr>
              <a:t> dello stigma varia a seconda del </a:t>
            </a:r>
            <a:r>
              <a:rPr lang="en-US" sz="2617" b="1">
                <a:solidFill>
                  <a:srgbClr val="060B1E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contesto sociale e politico</a:t>
            </a:r>
            <a:r>
              <a:rPr lang="en-US" sz="2617">
                <a:solidFill>
                  <a:srgbClr val="060B1E"/>
                </a:solidFill>
                <a:latin typeface="Quicksand 1"/>
                <a:ea typeface="Quicksand 1"/>
                <a:cs typeface="Quicksand 1"/>
                <a:sym typeface="Quicksand 1"/>
              </a:rPr>
              <a:t> di riferimento. Ad esempio, è stato dimostrato che le persone LGB che vivono in paesi </a:t>
            </a:r>
            <a:r>
              <a:rPr lang="en-US" sz="2617" b="1">
                <a:solidFill>
                  <a:srgbClr val="060B1E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altamente stigmatizzanti</a:t>
            </a:r>
            <a:r>
              <a:rPr lang="en-US" sz="2617">
                <a:solidFill>
                  <a:srgbClr val="060B1E"/>
                </a:solidFill>
                <a:latin typeface="Quicksand 1"/>
                <a:ea typeface="Quicksand 1"/>
                <a:cs typeface="Quicksand 1"/>
                <a:sym typeface="Quicksand 1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8999474" y="3419603"/>
            <a:ext cx="2506726" cy="3657027"/>
          </a:xfrm>
          <a:custGeom>
            <a:avLst/>
            <a:gdLst/>
            <a:ahLst/>
            <a:cxnLst/>
            <a:rect l="l" t="t" r="r" b="b"/>
            <a:pathLst>
              <a:path w="3760089" h="5485541">
                <a:moveTo>
                  <a:pt x="0" y="0"/>
                </a:moveTo>
                <a:lnTo>
                  <a:pt x="3760089" y="0"/>
                </a:lnTo>
                <a:lnTo>
                  <a:pt x="3760089" y="5485541"/>
                </a:lnTo>
                <a:lnTo>
                  <a:pt x="0" y="5485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TextBox 6"/>
          <p:cNvSpPr txBox="1"/>
          <p:nvPr/>
        </p:nvSpPr>
        <p:spPr>
          <a:xfrm>
            <a:off x="685800" y="2822702"/>
            <a:ext cx="7169541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599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presentano livelli minori di coming out e di soddisfazione della propria vita. </a:t>
            </a:r>
            <a:r>
              <a:rPr lang="en-US" sz="2599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Introdurre nuove leggi</a:t>
            </a:r>
            <a:r>
              <a:rPr lang="en-US" sz="2599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o </a:t>
            </a:r>
            <a:r>
              <a:rPr lang="en-US" sz="2599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sensibilizzare la popolazione</a:t>
            </a:r>
            <a:r>
              <a:rPr lang="en-US" sz="2599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su tali tematiche potrebbe portare a dei cambiamenti.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5295936"/>
            <a:ext cx="444996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(Pachankis &amp; Bränström, 2018)     </a:t>
            </a:r>
          </a:p>
        </p:txBody>
      </p:sp>
    </p:spTree>
    <p:extLst>
      <p:ext uri="{BB962C8B-B14F-4D97-AF65-F5344CB8AC3E}">
        <p14:creationId xmlns:p14="http://schemas.microsoft.com/office/powerpoint/2010/main" val="29762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TextBox 3"/>
          <p:cNvSpPr txBox="1"/>
          <p:nvPr/>
        </p:nvSpPr>
        <p:spPr>
          <a:xfrm>
            <a:off x="779339" y="1325523"/>
            <a:ext cx="10633323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2"/>
              </a:lnSpc>
            </a:pP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</a:t>
            </a:r>
          </a:p>
          <a:p>
            <a:pPr algn="ctr">
              <a:lnSpc>
                <a:spcPts val="3682"/>
              </a:lnSpc>
            </a:pP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In tal senso,</a:t>
            </a:r>
            <a:r>
              <a:rPr lang="en-US" sz="2630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 l’Italia</a:t>
            </a: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si pone tra i pochi paesi europei che ancora </a:t>
            </a:r>
            <a:r>
              <a:rPr lang="en-US" sz="2630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non hanno</a:t>
            </a: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</a:t>
            </a:r>
            <a:r>
              <a:rPr lang="en-US" sz="2630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introdotto leggi</a:t>
            </a: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importanti come quella a proposito </a:t>
            </a:r>
            <a:r>
              <a:rPr lang="en-US" sz="2630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dell’omolesbotransfobia o</a:t>
            </a: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</a:t>
            </a:r>
            <a:r>
              <a:rPr lang="en-US" sz="2630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del matrimonio egualitario</a:t>
            </a: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. Secondo l’ultimo ranking ILGA-Europe, l’Italia si classifica </a:t>
            </a:r>
            <a:r>
              <a:rPr lang="en-US" sz="2630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al 36°</a:t>
            </a: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posto su 49 paesi europei (ILGA-Europe, 2024).</a:t>
            </a:r>
          </a:p>
          <a:p>
            <a:pPr algn="ctr">
              <a:lnSpc>
                <a:spcPts val="3682"/>
              </a:lnSpc>
            </a:pPr>
            <a:r>
              <a:rPr lang="en-US" sz="2630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   </a:t>
            </a:r>
          </a:p>
        </p:txBody>
      </p:sp>
      <p:sp>
        <p:nvSpPr>
          <p:cNvPr id="4" name="Freeform 4"/>
          <p:cNvSpPr/>
          <p:nvPr/>
        </p:nvSpPr>
        <p:spPr>
          <a:xfrm>
            <a:off x="6364998" y="5138876"/>
            <a:ext cx="2727106" cy="1413190"/>
          </a:xfrm>
          <a:custGeom>
            <a:avLst/>
            <a:gdLst/>
            <a:ahLst/>
            <a:cxnLst/>
            <a:rect l="l" t="t" r="r" b="b"/>
            <a:pathLst>
              <a:path w="4090659" h="2119785">
                <a:moveTo>
                  <a:pt x="0" y="0"/>
                </a:moveTo>
                <a:lnTo>
                  <a:pt x="4090659" y="0"/>
                </a:lnTo>
                <a:lnTo>
                  <a:pt x="4090659" y="2119784"/>
                </a:lnTo>
                <a:lnTo>
                  <a:pt x="0" y="211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Freeform 5"/>
          <p:cNvSpPr/>
          <p:nvPr/>
        </p:nvSpPr>
        <p:spPr>
          <a:xfrm>
            <a:off x="3342435" y="4423165"/>
            <a:ext cx="1919200" cy="2434835"/>
          </a:xfrm>
          <a:custGeom>
            <a:avLst/>
            <a:gdLst/>
            <a:ahLst/>
            <a:cxnLst/>
            <a:rect l="l" t="t" r="r" b="b"/>
            <a:pathLst>
              <a:path w="2878800" h="3652252">
                <a:moveTo>
                  <a:pt x="0" y="0"/>
                </a:moveTo>
                <a:lnTo>
                  <a:pt x="2878801" y="0"/>
                </a:lnTo>
                <a:lnTo>
                  <a:pt x="2878801" y="3652252"/>
                </a:lnTo>
                <a:lnTo>
                  <a:pt x="0" y="3652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988" r="-22803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TextBox 6"/>
          <p:cNvSpPr txBox="1"/>
          <p:nvPr/>
        </p:nvSpPr>
        <p:spPr>
          <a:xfrm>
            <a:off x="1515418" y="285269"/>
            <a:ext cx="931299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212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Modificare i contesti sociali e politici</a:t>
            </a:r>
          </a:p>
        </p:txBody>
      </p:sp>
    </p:spTree>
    <p:extLst>
      <p:ext uri="{BB962C8B-B14F-4D97-AF65-F5344CB8AC3E}">
        <p14:creationId xmlns:p14="http://schemas.microsoft.com/office/powerpoint/2010/main" val="217190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Freeform 3"/>
          <p:cNvSpPr/>
          <p:nvPr/>
        </p:nvSpPr>
        <p:spPr>
          <a:xfrm>
            <a:off x="1574801" y="1803400"/>
            <a:ext cx="8686799" cy="2918383"/>
          </a:xfrm>
          <a:custGeom>
            <a:avLst/>
            <a:gdLst/>
            <a:ahLst/>
            <a:cxnLst/>
            <a:rect l="l" t="t" r="r" b="b"/>
            <a:pathLst>
              <a:path w="12101349" h="3653463">
                <a:moveTo>
                  <a:pt x="0" y="0"/>
                </a:moveTo>
                <a:lnTo>
                  <a:pt x="12101349" y="0"/>
                </a:lnTo>
                <a:lnTo>
                  <a:pt x="12101349" y="3653463"/>
                </a:lnTo>
                <a:lnTo>
                  <a:pt x="0" y="3653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6" b="-361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TextBox 4"/>
          <p:cNvSpPr txBox="1"/>
          <p:nvPr/>
        </p:nvSpPr>
        <p:spPr>
          <a:xfrm>
            <a:off x="685800" y="73242"/>
            <a:ext cx="1082040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4"/>
              </a:lnSpc>
            </a:pPr>
            <a:r>
              <a:rPr lang="en-US" sz="3867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Potenziare i fattori di protezione: </a:t>
            </a:r>
          </a:p>
          <a:p>
            <a:pPr algn="ctr">
              <a:lnSpc>
                <a:spcPts val="5414"/>
              </a:lnSpc>
            </a:pPr>
            <a:r>
              <a:rPr lang="en-US" sz="3867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il Minority Strenghts Model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5200883"/>
            <a:ext cx="108204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Ad esempio,</a:t>
            </a:r>
            <a:r>
              <a:rPr lang="en-US" sz="2266" b="1">
                <a:solidFill>
                  <a:srgbClr val="060B1E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 </a:t>
            </a:r>
            <a:r>
              <a:rPr lang="en-US" sz="2266" b="1">
                <a:solidFill>
                  <a:srgbClr val="A93285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il supporto sociale</a:t>
            </a:r>
            <a:r>
              <a:rPr lang="en-US" sz="2266">
                <a:solidFill>
                  <a:srgbClr val="060B1E"/>
                </a:solidFill>
                <a:latin typeface="Quicksand 1"/>
                <a:ea typeface="Quicksand 1"/>
                <a:cs typeface="Quicksand 1"/>
                <a:sym typeface="Quicksand 1"/>
              </a:rPr>
              <a:t> </a:t>
            </a:r>
            <a:r>
              <a:rPr lang="en-US" sz="2266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ha una funziona protettiva contro il distress psicologico di giovani LGBT (McConnell et al., 2016).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23200" y="4721783"/>
            <a:ext cx="208776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sz="2067" dirty="0">
                <a:solidFill>
                  <a:srgbClr val="000000"/>
                </a:solidFill>
                <a:latin typeface="Quicksand 2"/>
                <a:ea typeface="Quicksand 2"/>
                <a:cs typeface="Quicksand 2"/>
                <a:sym typeface="Quicksand 2"/>
              </a:rPr>
              <a:t>Perrin et al., 2020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779088" y="1388195"/>
            <a:ext cx="980902" cy="723208"/>
          </a:xfrm>
          <a:prstGeom prst="straightConnector1">
            <a:avLst/>
          </a:prstGeom>
          <a:ln w="50800" cmpd="sng">
            <a:solidFill>
              <a:schemeClr val="accent5">
                <a:lumMod val="50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779088" y="3910619"/>
            <a:ext cx="1041228" cy="689110"/>
          </a:xfrm>
          <a:prstGeom prst="straightConnector1">
            <a:avLst/>
          </a:prstGeom>
          <a:ln w="50800" cmpd="sng">
            <a:solidFill>
              <a:srgbClr val="00B05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8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TextBox 3"/>
          <p:cNvSpPr txBox="1"/>
          <p:nvPr/>
        </p:nvSpPr>
        <p:spPr>
          <a:xfrm>
            <a:off x="2658914" y="70966"/>
            <a:ext cx="6874173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4"/>
              </a:lnSpc>
            </a:pPr>
            <a:r>
              <a:rPr lang="en-US" sz="5667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Interventi sistemici</a:t>
            </a:r>
            <a:r>
              <a:rPr lang="en-US" sz="5667">
                <a:solidFill>
                  <a:srgbClr val="38B6FF"/>
                </a:solidFill>
                <a:latin typeface="Gliker"/>
                <a:ea typeface="Gliker"/>
                <a:cs typeface="Gliker"/>
                <a:sym typeface="Gliker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1487300"/>
            <a:ext cx="10820400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>
                <a:solidFill>
                  <a:srgbClr val="060B1E"/>
                </a:solidFill>
                <a:latin typeface="Quicksand 1"/>
                <a:ea typeface="Quicksand 1"/>
                <a:cs typeface="Quicksand 1"/>
                <a:sym typeface="Quicksand 1"/>
              </a:rPr>
              <a:t>Gli interventi dovrebbero essere pensati in una </a:t>
            </a:r>
            <a:r>
              <a:rPr lang="en-US" sz="2666" b="1">
                <a:solidFill>
                  <a:srgbClr val="060B1E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prospettiva  sistemica</a:t>
            </a:r>
            <a:r>
              <a:rPr lang="en-US" sz="2666">
                <a:solidFill>
                  <a:srgbClr val="060B1E"/>
                </a:solidFill>
                <a:latin typeface="Quicksand 1"/>
                <a:ea typeface="Quicksand 1"/>
                <a:cs typeface="Quicksand 1"/>
                <a:sym typeface="Quicksand 1"/>
              </a:rPr>
              <a:t> (nei macro-contesti sociali e politici o nei setting scolastici, clinici, lavorativi, ecc.) (Bronfenbrenner, 1977). Essi dovrebbero</a:t>
            </a:r>
          </a:p>
        </p:txBody>
      </p:sp>
      <p:sp>
        <p:nvSpPr>
          <p:cNvPr id="5" name="Freeform 5"/>
          <p:cNvSpPr/>
          <p:nvPr/>
        </p:nvSpPr>
        <p:spPr>
          <a:xfrm rot="-531635">
            <a:off x="9061663" y="3930390"/>
            <a:ext cx="2536339" cy="2425458"/>
          </a:xfrm>
          <a:custGeom>
            <a:avLst/>
            <a:gdLst/>
            <a:ahLst/>
            <a:cxnLst/>
            <a:rect l="l" t="t" r="r" b="b"/>
            <a:pathLst>
              <a:path w="4448723" h="4440635">
                <a:moveTo>
                  <a:pt x="0" y="0"/>
                </a:moveTo>
                <a:lnTo>
                  <a:pt x="4448723" y="0"/>
                </a:lnTo>
                <a:lnTo>
                  <a:pt x="4448723" y="4440635"/>
                </a:lnTo>
                <a:lnTo>
                  <a:pt x="0" y="4440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6" name="TextBox 6"/>
          <p:cNvSpPr txBox="1"/>
          <p:nvPr/>
        </p:nvSpPr>
        <p:spPr>
          <a:xfrm>
            <a:off x="685801" y="2829267"/>
            <a:ext cx="7697447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essere volti alla </a:t>
            </a:r>
            <a:r>
              <a:rPr lang="en-US" sz="2666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riduzione dei minority stressor </a:t>
            </a:r>
            <a:r>
              <a:rPr lang="en-US" sz="2666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(ad esempio, lavoro clinico sullo stigma interiorizzato) o al</a:t>
            </a:r>
            <a:r>
              <a:rPr lang="en-US" sz="2666" b="1">
                <a:solidFill>
                  <a:srgbClr val="000000"/>
                </a:solidFill>
                <a:latin typeface="Quicksand 1 Bold"/>
                <a:ea typeface="Quicksand 1 Bold"/>
                <a:cs typeface="Quicksand 1 Bold"/>
                <a:sym typeface="Quicksand 1 Bold"/>
              </a:rPr>
              <a:t> potenziamento dei fattori di protezione </a:t>
            </a:r>
            <a:r>
              <a:rPr lang="en-US" sz="2666">
                <a:solidFill>
                  <a:srgbClr val="000000"/>
                </a:solidFill>
                <a:latin typeface="Quicksand 1"/>
                <a:ea typeface="Quicksand 1"/>
                <a:cs typeface="Quicksand 1"/>
                <a:sym typeface="Quicksand 1"/>
              </a:rPr>
              <a:t>(supporto sociale fornito dalla famiglia o dagli amici, orgoglio identitario, autostima, ecc.).  </a:t>
            </a:r>
          </a:p>
        </p:txBody>
      </p:sp>
    </p:spTree>
    <p:extLst>
      <p:ext uri="{BB962C8B-B14F-4D97-AF65-F5344CB8AC3E}">
        <p14:creationId xmlns:p14="http://schemas.microsoft.com/office/powerpoint/2010/main" val="179801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3" name="TextBox 3"/>
          <p:cNvSpPr txBox="1"/>
          <p:nvPr/>
        </p:nvSpPr>
        <p:spPr>
          <a:xfrm>
            <a:off x="3417770" y="123712"/>
            <a:ext cx="501124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7"/>
              </a:lnSpc>
              <a:spcBef>
                <a:spcPct val="0"/>
              </a:spcBef>
            </a:pPr>
            <a:r>
              <a:rPr lang="en-US" sz="4212" dirty="0" err="1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Educare</a:t>
            </a:r>
            <a:r>
              <a:rPr lang="en-US" sz="4212" dirty="0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 e </a:t>
            </a:r>
            <a:r>
              <a:rPr lang="en-US" sz="4212" dirty="0" err="1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formare</a:t>
            </a:r>
            <a:r>
              <a:rPr lang="en-US" sz="4212" dirty="0">
                <a:solidFill>
                  <a:srgbClr val="EF3601"/>
                </a:solidFill>
                <a:latin typeface="Gliker"/>
                <a:ea typeface="Gliker"/>
                <a:cs typeface="Gliker"/>
                <a:sym typeface="Gliker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1498962"/>
            <a:ext cx="10475181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455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Spesso le persone LGBTQ+ subiscono </a:t>
            </a:r>
            <a:r>
              <a:rPr lang="en-US" sz="2455" b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discriminazioni</a:t>
            </a:r>
            <a:r>
              <a:rPr lang="en-US" sz="2455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e </a:t>
            </a:r>
            <a:r>
              <a:rPr lang="en-US" sz="2455" b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abusi</a:t>
            </a:r>
            <a:r>
              <a:rPr lang="en-US" sz="2455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anche durante l’infanzia e l’adolescenza da parte di individui che dovrebbero essere dei punti di riferimento e supporto per loro (ad esempio, i genitori). In generale, le persone LGBTQ+, comparate con quelle etero cis, hanno una maggiore probabilità di vivere un’</a:t>
            </a:r>
            <a:r>
              <a:rPr lang="en-US" sz="2455" b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esperienza infantile avversa </a:t>
            </a:r>
            <a:r>
              <a:rPr lang="en-US" sz="2455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(Díaz-Faes et al., 2024; Tran  et al., 2023)</a:t>
            </a:r>
            <a:r>
              <a:rPr lang="en-US" sz="2455" b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.</a:t>
            </a:r>
          </a:p>
          <a:p>
            <a:pPr algn="ctr">
              <a:lnSpc>
                <a:spcPts val="3437"/>
              </a:lnSpc>
            </a:pPr>
            <a:endParaRPr lang="en-US" sz="2455" b="1">
              <a:solidFill>
                <a:srgbClr val="060B1E"/>
              </a:solidFill>
              <a:latin typeface="Quicksand 2 Bold"/>
              <a:ea typeface="Quicksand 2 Bold"/>
              <a:cs typeface="Quicksand 2 Bold"/>
              <a:sym typeface="Quicksand 2 Bold"/>
            </a:endParaRPr>
          </a:p>
          <a:p>
            <a:pPr algn="ctr">
              <a:lnSpc>
                <a:spcPts val="3437"/>
              </a:lnSpc>
              <a:spcBef>
                <a:spcPct val="0"/>
              </a:spcBef>
            </a:pPr>
            <a:endParaRPr lang="en-US" sz="2455" b="1">
              <a:solidFill>
                <a:srgbClr val="060B1E"/>
              </a:solidFill>
              <a:latin typeface="Quicksand 2 Bold"/>
              <a:ea typeface="Quicksand 2 Bold"/>
              <a:cs typeface="Quicksand 2 Bold"/>
              <a:sym typeface="Quicksand 2 Bold"/>
            </a:endParaRPr>
          </a:p>
        </p:txBody>
      </p:sp>
      <p:sp>
        <p:nvSpPr>
          <p:cNvPr id="5" name="AutoShape 5"/>
          <p:cNvSpPr/>
          <p:nvPr/>
        </p:nvSpPr>
        <p:spPr>
          <a:xfrm flipH="1">
            <a:off x="5923391" y="4175506"/>
            <a:ext cx="0" cy="759949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it-IT" sz="1200"/>
          </a:p>
        </p:txBody>
      </p:sp>
      <p:sp>
        <p:nvSpPr>
          <p:cNvPr id="6" name="TextBox 6"/>
          <p:cNvSpPr txBox="1"/>
          <p:nvPr/>
        </p:nvSpPr>
        <p:spPr>
          <a:xfrm>
            <a:off x="1230524" y="5039145"/>
            <a:ext cx="9385735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 b="1">
                <a:solidFill>
                  <a:srgbClr val="060B1E"/>
                </a:solidFill>
                <a:latin typeface="Quicksand 2 Bold"/>
                <a:ea typeface="Quicksand 2 Bold"/>
                <a:cs typeface="Quicksand 2 Bold"/>
                <a:sym typeface="Quicksand 2 Bold"/>
              </a:rPr>
              <a:t>Educare</a:t>
            </a:r>
            <a:r>
              <a:rPr lang="en-US" sz="2799">
                <a:solidFill>
                  <a:srgbClr val="060B1E"/>
                </a:solidFill>
                <a:latin typeface="Quicksand 2"/>
                <a:ea typeface="Quicksand 2"/>
                <a:cs typeface="Quicksand 2"/>
                <a:sym typeface="Quicksand 2"/>
              </a:rPr>
              <a:t> i genitori o altre figure di riferimento potrebbe diminuire tale probabilità e rafforzare la rete di supporto.</a:t>
            </a:r>
          </a:p>
        </p:txBody>
      </p:sp>
    </p:spTree>
    <p:extLst>
      <p:ext uri="{BB962C8B-B14F-4D97-AF65-F5344CB8AC3E}">
        <p14:creationId xmlns:p14="http://schemas.microsoft.com/office/powerpoint/2010/main" val="167917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0640" y="1251794"/>
            <a:ext cx="7315200" cy="457050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NON ABBIAMO</a:t>
            </a:r>
            <a:br>
              <a:rPr lang="it-IT" dirty="0"/>
            </a:br>
            <a:r>
              <a:rPr lang="it-IT" dirty="0"/>
              <a:t>DATI EPIDEMIOLOGICI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SULLA SALUTE DELLE PERSONE LGBTI ITALIANE</a:t>
            </a:r>
          </a:p>
        </p:txBody>
      </p:sp>
    </p:spTree>
    <p:extLst>
      <p:ext uri="{BB962C8B-B14F-4D97-AF65-F5344CB8AC3E}">
        <p14:creationId xmlns:p14="http://schemas.microsoft.com/office/powerpoint/2010/main" val="256747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1">
            <a:extLst>
              <a:ext uri="{FF2B5EF4-FFF2-40B4-BE49-F238E27FC236}">
                <a16:creationId xmlns:a16="http://schemas.microsoft.com/office/drawing/2014/main" id="{A9355EE8-7F7E-27C7-BDB1-C4A4EBB9E580}"/>
              </a:ext>
            </a:extLst>
          </p:cNvPr>
          <p:cNvSpPr txBox="1">
            <a:spLocks/>
          </p:cNvSpPr>
          <p:nvPr/>
        </p:nvSpPr>
        <p:spPr>
          <a:xfrm>
            <a:off x="1739801" y="841878"/>
            <a:ext cx="8706434" cy="24434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Soprattutto per le generazioni LGBTI più anziane e per le persone Transgender, può esserci un grave conflitto con le Famiglie d’Origine;</a:t>
            </a:r>
          </a:p>
          <a:p>
            <a:pPr marL="385763" indent="-385763"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Soprattutto i maschi gay, effeminati e le donne transgender sono stati espulsi dalle loro famiglie d’origine o vi sono rimasti invischiati soffrendo o restando nascosti tutta la vita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9F0C53D6-89B3-4AE8-E8C3-733CAE3EBF50}"/>
              </a:ext>
            </a:extLst>
          </p:cNvPr>
          <p:cNvSpPr txBox="1">
            <a:spLocks/>
          </p:cNvSpPr>
          <p:nvPr/>
        </p:nvSpPr>
        <p:spPr>
          <a:xfrm>
            <a:off x="1450295" y="-66804"/>
            <a:ext cx="9142890" cy="853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sostegno dei familiari alle persone LGBTI può essere problematico quando parliamo della famiglia d’origine</a:t>
            </a:r>
            <a:endParaRPr lang="it-IT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3FCBFF-9D72-4F52-68E8-4E651ACC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88" y="3340787"/>
            <a:ext cx="6924985" cy="33925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1E038A-0410-8592-64D6-BCB35663487C}"/>
              </a:ext>
            </a:extLst>
          </p:cNvPr>
          <p:cNvSpPr txBox="1"/>
          <p:nvPr/>
        </p:nvSpPr>
        <p:spPr>
          <a:xfrm>
            <a:off x="2978729" y="4311359"/>
            <a:ext cx="1620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/>
              </a:rPr>
              <a:t>HOMELESS LGBTI</a:t>
            </a:r>
            <a:endParaRPr lang="it-IT" sz="1600" dirty="0"/>
          </a:p>
        </p:txBody>
      </p:sp>
      <p:sp>
        <p:nvSpPr>
          <p:cNvPr id="8" name="Freccia a destra 7"/>
          <p:cNvSpPr/>
          <p:nvPr/>
        </p:nvSpPr>
        <p:spPr>
          <a:xfrm rot="5178694">
            <a:off x="3519033" y="4954375"/>
            <a:ext cx="398776" cy="407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1E038A-0410-8592-64D6-BCB35663487C}"/>
              </a:ext>
            </a:extLst>
          </p:cNvPr>
          <p:cNvSpPr txBox="1"/>
          <p:nvPr/>
        </p:nvSpPr>
        <p:spPr>
          <a:xfrm>
            <a:off x="5006756" y="4311359"/>
            <a:ext cx="1620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/>
              </a:rPr>
              <a:t>NASCOSTI IN CASA LGBTI</a:t>
            </a:r>
            <a:endParaRPr lang="it-IT" sz="1600" dirty="0"/>
          </a:p>
        </p:txBody>
      </p:sp>
      <p:sp>
        <p:nvSpPr>
          <p:cNvPr id="10" name="Freccia a destra 9"/>
          <p:cNvSpPr/>
          <p:nvPr/>
        </p:nvSpPr>
        <p:spPr>
          <a:xfrm rot="1520033">
            <a:off x="6160989" y="4833386"/>
            <a:ext cx="398776" cy="407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239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1">
            <a:extLst>
              <a:ext uri="{FF2B5EF4-FFF2-40B4-BE49-F238E27FC236}">
                <a16:creationId xmlns:a16="http://schemas.microsoft.com/office/drawing/2014/main" id="{C476FC53-A703-C76F-09E3-A3302D04C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665" y="1163783"/>
            <a:ext cx="8713955" cy="41231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C’è una grande differenza tra generazioni: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più anziane avranno soprattutto amici o vivranno da sole;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intermedie possono già avere figli (soprattutto se donne lesbiche) e molto più spesso dei partner (riconosciuti o meno per legge);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gli adolescenti occorre supportare il sempre più frequente legame intergenerazionale classico come mediatore verso l’emancipazione in una famiglia LGBTI</a:t>
            </a:r>
          </a:p>
          <a:p>
            <a:endParaRPr lang="it-IT" dirty="0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DF4DA7C5-42F0-246C-0EA1-4D090DE49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719" y="99752"/>
            <a:ext cx="8935375" cy="75761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…quindi è necessario il riconoscimento della Famiglia di Fatto o Famiglia di Scelta, o la famiglia LGBTI E quella di copertura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15235B-C75D-7FAA-6A89-A95A049BB238}"/>
              </a:ext>
            </a:extLst>
          </p:cNvPr>
          <p:cNvSpPr txBox="1"/>
          <p:nvPr/>
        </p:nvSpPr>
        <p:spPr>
          <a:xfrm>
            <a:off x="1637192" y="5796172"/>
            <a:ext cx="9030809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Thompson T,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Heiden-Rootes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K, Joseph M,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Gilmore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LA, Johnson L,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Proulx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CM, Albright EL, Brown M,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McElroy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JA. The support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partners or caregivers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women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review.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Sci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. 2020 Sep;261:113214.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: 10.1016/j.socscimed.2020.113214.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2020 Jul 18. PMID: 32738634; PMCID: PMC8171311.</a:t>
            </a:r>
          </a:p>
          <a:p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Ussher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JM, Power R,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Perz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Hawkey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AJ, Allison K. LGBTQI Inclusive Cancer Care: A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Discourse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Study of Health Care Professional,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and Carer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. 2022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10;12:832657.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: 10.3389/fonc.2022.832657. PMID: 35619900; PMCID: PMC9127408.</a:t>
            </a:r>
          </a:p>
        </p:txBody>
      </p:sp>
    </p:spTree>
    <p:extLst>
      <p:ext uri="{BB962C8B-B14F-4D97-AF65-F5344CB8AC3E}">
        <p14:creationId xmlns:p14="http://schemas.microsoft.com/office/powerpoint/2010/main" val="367036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9c96a4fa8_0_39"/>
          <p:cNvSpPr txBox="1"/>
          <p:nvPr/>
        </p:nvSpPr>
        <p:spPr>
          <a:xfrm>
            <a:off x="-15694" y="431982"/>
            <a:ext cx="12180900" cy="60323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1" dirty="0">
                <a:latin typeface="Arial"/>
                <a:ea typeface="Arial"/>
                <a:cs typeface="Arial"/>
                <a:sym typeface="Arial"/>
              </a:rPr>
              <a:t>I BIG 5</a:t>
            </a:r>
            <a:endParaRPr sz="6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DIFFERENZE SIGNIFICATIVE IN SALUTE MENTALE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LEGATE TUTTE AL MINORITY STRESS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Ansia</a:t>
            </a:r>
            <a:endParaRPr dirty="0"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Depressione</a:t>
            </a:r>
            <a:endParaRPr dirty="0"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Disturbi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condotta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alimentare</a:t>
            </a:r>
            <a:endParaRPr dirty="0"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Tabagismo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Etilismo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Stupefacenti</a:t>
            </a:r>
            <a:endParaRPr dirty="0"/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Tentato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suicidio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 NSSI (XX) -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Suicidio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Efficace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(XY)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332BD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332BD"/>
                </a:solidFill>
                <a:sym typeface="Arial"/>
              </a:rPr>
              <a:t>SOPRATTUTTO LA POPOLAZIONE TRANSGENDER (50%)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332BD"/>
                </a:solidFill>
                <a:sym typeface="Arial"/>
              </a:rPr>
              <a:t>E BISESSUALE (</a:t>
            </a:r>
            <a:r>
              <a:rPr lang="en-US" sz="1800" dirty="0" err="1">
                <a:solidFill>
                  <a:srgbClr val="0332BD"/>
                </a:solidFill>
                <a:sym typeface="Arial"/>
              </a:rPr>
              <a:t>sopra</a:t>
            </a:r>
            <a:r>
              <a:rPr lang="en-US" sz="1800" dirty="0">
                <a:solidFill>
                  <a:srgbClr val="0332BD"/>
                </a:solidFill>
                <a:sym typeface="Arial"/>
              </a:rPr>
              <a:t> </a:t>
            </a:r>
            <a:r>
              <a:rPr lang="en-US" sz="1800" dirty="0" err="1">
                <a:solidFill>
                  <a:srgbClr val="0332BD"/>
                </a:solidFill>
                <a:sym typeface="Arial"/>
              </a:rPr>
              <a:t>il</a:t>
            </a:r>
            <a:r>
              <a:rPr lang="en-US" sz="1800" dirty="0">
                <a:solidFill>
                  <a:srgbClr val="0332BD"/>
                </a:solidFill>
                <a:sym typeface="Arial"/>
              </a:rPr>
              <a:t> 30%)</a:t>
            </a:r>
            <a:endParaRPr sz="1200" dirty="0">
              <a:solidFill>
                <a:srgbClr val="0332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endParaRPr sz="2400" b="0" i="0" u="none" strike="noStrike" cap="none" dirty="0">
              <a:solidFill>
                <a:srgbClr val="2369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19c96a4fa8_0_39"/>
          <p:cNvSpPr/>
          <p:nvPr/>
        </p:nvSpPr>
        <p:spPr>
          <a:xfrm>
            <a:off x="263352" y="6102657"/>
            <a:ext cx="11809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AutoNum type="arabicParenR"/>
            </a:pP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Nolan CJ,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Roepke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TA,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Perreault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ML. Beyond the Binary: Gender Inclusivity in Schizophrenia Research.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Biol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Psychiatry. 2023 Oct 1;94(7)</a:t>
            </a:r>
          </a:p>
          <a:p>
            <a:pPr marL="228600" lvl="0" indent="-228600">
              <a:buAutoNum type="arabicParenR"/>
            </a:pP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Psychiatr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Clin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North Am. Mental Health in Sexual Minority and Transgender Women. Schulman JK, Erickson-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Schroth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2)    Child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Adolesc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Psychiatr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u="sng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Clin</a:t>
            </a: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N Am. 2017 Transitional Age Lesbian, Gay, Bisexual, Transgender, and Questioning Youth: Issues of Diversity, Integrated Identities, and Mental Health. Rodgers SM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3)    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Psychiatr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Pol. 2018 Gender dysphoria symptoms in schizophrenia 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Jarosław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Stusiński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Michał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Lew-</a:t>
            </a:r>
            <a:r>
              <a:rPr lang="en-US" sz="11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Starowicz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1" u="sng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6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53" y="182720"/>
            <a:ext cx="8320253" cy="651830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537077" y="243512"/>
            <a:ext cx="2256817" cy="6370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Forsythe A, et al. Humanistic and Economic Burden of Conversion Therapy Among LGBTQ Youths in the United States. JAMA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 May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SONO UGUALI I TRE APPROCCI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LA TERAPIA AFFERMATIVA E’ EFFICACE CONTRO ANSIA, DEPRESSIONE, RISCHIO SUICIDIO E ABUSO DI SOSTANZE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Río-González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et al.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Gender Identity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Suicide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Morbidity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Gender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Colombia. LGBT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7690" y="407649"/>
            <a:ext cx="170244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«Etero o Gay per me sono uguali e li tratto allo stesso modo»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2533" y="4084941"/>
            <a:ext cx="1728212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«Ogni persona LGBTI ha delle specifiche esigenze psicologiche o sanitarie»</a:t>
            </a:r>
          </a:p>
        </p:txBody>
      </p:sp>
      <p:sp>
        <p:nvSpPr>
          <p:cNvPr id="10" name="Google Shape;277;g319c96a4fa8_0_132"/>
          <p:cNvSpPr txBox="1"/>
          <p:nvPr/>
        </p:nvSpPr>
        <p:spPr>
          <a:xfrm>
            <a:off x="2740847" y="2091823"/>
            <a:ext cx="293898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TERAPIE RIPARATIVE</a:t>
            </a:r>
            <a:endParaRPr sz="18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278;g319c96a4fa8_0_132"/>
          <p:cNvSpPr/>
          <p:nvPr/>
        </p:nvSpPr>
        <p:spPr>
          <a:xfrm>
            <a:off x="1955312" y="3951029"/>
            <a:ext cx="1794600" cy="338700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279;g319c96a4fa8_0_132"/>
          <p:cNvSpPr txBox="1"/>
          <p:nvPr/>
        </p:nvSpPr>
        <p:spPr>
          <a:xfrm>
            <a:off x="3184500" y="195426"/>
            <a:ext cx="291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 medium NON stat </a:t>
            </a:r>
            <a:r>
              <a:rPr lang="en-US" sz="1800" dirty="0" err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virtus</a:t>
            </a:r>
            <a:endParaRPr sz="18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280;g319c96a4fa8_0_132"/>
          <p:cNvSpPr/>
          <p:nvPr/>
        </p:nvSpPr>
        <p:spPr>
          <a:xfrm>
            <a:off x="2057247" y="182720"/>
            <a:ext cx="3976200" cy="358500"/>
          </a:xfrm>
          <a:prstGeom prst="rect">
            <a:avLst/>
          </a:prstGeom>
          <a:noFill/>
          <a:ln w="57150" cap="flat" cmpd="sng">
            <a:solidFill>
              <a:srgbClr val="B14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151" y="2050421"/>
            <a:ext cx="1867161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FF00"/>
                </a:solidFill>
              </a:rPr>
              <a:t>«Lesbiche o Trans sono malati di mente e devo curare anche la Bisessualità»</a:t>
            </a:r>
          </a:p>
        </p:txBody>
      </p:sp>
      <p:sp>
        <p:nvSpPr>
          <p:cNvPr id="9" name="Google Shape;276;g319c96a4fa8_0_132"/>
          <p:cNvSpPr/>
          <p:nvPr/>
        </p:nvSpPr>
        <p:spPr>
          <a:xfrm>
            <a:off x="1843019" y="2053405"/>
            <a:ext cx="3339600" cy="407709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935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F4117A0A-40A3-202F-0BA6-4CEBEBDDB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397" y="2355676"/>
            <a:ext cx="4227805" cy="4375327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Grilo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Crespi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E, Cohen JE. A scoping review on disparities in exposure to advertising for e-cigarettes and heated tobacco products and implications for advancing a health equity research agenda. Int J Equity Health. 2021 Oct 30;20(1):238.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10.1186/s12939-021-01576-2. PMID: 34717629; PMCID: PMC8557615.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Jeremy D. Kidd, Margaret M.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Paschen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-Wolff, Amy A.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Mericle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Billy A. Caceres, Laurie A. Drabble,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Tonda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L. Hughes, A scoping review of alcohol, tobacco, and other drug use treatment interventions for sexual and gender minority populations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Jpurnal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Substance Abuse Treatment June 15, 2021DOI:https://doi.org/10.1016/j.jsat.2021.108539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364303D-7323-D5B0-94A2-6E0940BE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4539"/>
            <a:ext cx="12100264" cy="182880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Il </a:t>
            </a:r>
            <a:r>
              <a:rPr lang="it-IT" sz="3600" dirty="0">
                <a:solidFill>
                  <a:schemeClr val="tx1"/>
                </a:solidFill>
              </a:rPr>
              <a:t>maggior Tabagismo nella popolazione LGBTI, soprattutto nelle Donne Lesbiche e Bisex, aumenta il rischio di tumore soprattutto al Polmone, ma non esistono programmi di prevenzione specifici</a:t>
            </a:r>
          </a:p>
        </p:txBody>
      </p:sp>
      <p:pic>
        <p:nvPicPr>
          <p:cNvPr id="1026" name="Picture 2" descr="Måneskin">
            <a:extLst>
              <a:ext uri="{FF2B5EF4-FFF2-40B4-BE49-F238E27FC236}">
                <a16:creationId xmlns:a16="http://schemas.microsoft.com/office/drawing/2014/main" id="{A1ADBCDB-4CC1-AAF8-8A91-A361B1BF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73" y="2193338"/>
            <a:ext cx="2552437" cy="45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F53792-D0B2-4E5A-A3C9-F245B1958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6" y="2193339"/>
            <a:ext cx="4664661" cy="46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ELENCO DEI PROBLEMI REALI DELLE PERSONE LGBTI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82955" y="522515"/>
            <a:ext cx="8220269" cy="5887616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TABAGISMO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ETILISMO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ABUSO DI STUPEFACENTI                                                           (incluso Chemsex e Popper con </a:t>
            </a:r>
            <a:r>
              <a:rPr lang="it-IT" sz="2400" dirty="0" err="1">
                <a:solidFill>
                  <a:schemeClr val="tx1"/>
                </a:solidFill>
              </a:rPr>
              <a:t>Viagra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POVERTA’ (incluso non avere casa o lavoro o essere Sex Workers)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ESPULSIONE PRECOCE dalla FAMIGLIA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DCA (incluso Obesità)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NON ESEGUIRE VACCINI, PREP e SCREENING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NON SEGUIRE LE TERAPIE MEDICHE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NON ANDARE DAL MEDICO se non in urgenza</a:t>
            </a:r>
          </a:p>
          <a:p>
            <a:pPr marL="342900" indent="-342900">
              <a:buAutoNum type="arabicParenR"/>
            </a:pPr>
            <a:r>
              <a:rPr lang="it-IT" sz="2400" dirty="0">
                <a:solidFill>
                  <a:schemeClr val="tx1"/>
                </a:solidFill>
              </a:rPr>
              <a:t>FARE AUTOTERAPIA (incluso terapie </a:t>
            </a:r>
            <a:r>
              <a:rPr lang="it-IT" sz="2400" dirty="0" err="1">
                <a:solidFill>
                  <a:schemeClr val="tx1"/>
                </a:solidFill>
              </a:rPr>
              <a:t>coss</a:t>
            </a:r>
            <a:r>
              <a:rPr lang="it-IT" sz="2400" dirty="0">
                <a:solidFill>
                  <a:schemeClr val="tx1"/>
                </a:solidFill>
              </a:rPr>
              <a:t>-sex con anticoncezionali o doping, punture estetiche o bendaggi vari)</a:t>
            </a:r>
          </a:p>
        </p:txBody>
      </p:sp>
    </p:spTree>
    <p:extLst>
      <p:ext uri="{BB962C8B-B14F-4D97-AF65-F5344CB8AC3E}">
        <p14:creationId xmlns:p14="http://schemas.microsoft.com/office/powerpoint/2010/main" val="1651653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064FD5-BC9D-5129-3C94-4FE23123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31" y="0"/>
            <a:ext cx="10056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1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87987"/>
            <a:ext cx="9102436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900" dirty="0">
                <a:solidFill>
                  <a:srgbClr val="FFFF00"/>
                </a:solidFill>
              </a:rPr>
              <a:t>GRAZIE</a:t>
            </a:r>
            <a:r>
              <a:rPr lang="it-IT" dirty="0">
                <a:solidFill>
                  <a:srgbClr val="FFFF00"/>
                </a:solidFill>
              </a:rPr>
              <a:t/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se sei personale sanitario LGBTI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diventa protagonista con AMIGAY aps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5840" y="4389120"/>
            <a:ext cx="7489768" cy="1769439"/>
          </a:xfrm>
        </p:spPr>
        <p:txBody>
          <a:bodyPr>
            <a:normAutofit lnSpcReduction="10000"/>
          </a:bodyPr>
          <a:lstStyle/>
          <a:p>
            <a:r>
              <a:rPr lang="it-IT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Manlio Converti</a:t>
            </a:r>
          </a:p>
          <a:p>
            <a:r>
              <a:rPr lang="it-IT" b="1" i="1" dirty="0"/>
              <a:t>Psichiatra</a:t>
            </a:r>
            <a:br>
              <a:rPr lang="it-IT" b="1" i="1" dirty="0"/>
            </a:br>
            <a:r>
              <a:rPr lang="it-IT" b="1" i="1" dirty="0"/>
              <a:t>Alta specializzazione in Salute Mentale delle persone LGBTI </a:t>
            </a:r>
            <a:br>
              <a:rPr lang="it-IT" b="1" i="1" dirty="0"/>
            </a:br>
            <a:r>
              <a:rPr lang="it-IT" b="1" i="1" dirty="0"/>
              <a:t>Presidente AMIGAY aps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136" y="831273"/>
            <a:ext cx="2920863" cy="17456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812" y="4830325"/>
            <a:ext cx="1669510" cy="116197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-423948" y="61659"/>
            <a:ext cx="996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EXPERENTIA: “UNIVERSITA’ DELLA P.A.”</a:t>
            </a:r>
          </a:p>
        </p:txBody>
      </p:sp>
    </p:spTree>
    <p:extLst>
      <p:ext uri="{BB962C8B-B14F-4D97-AF65-F5344CB8AC3E}">
        <p14:creationId xmlns:p14="http://schemas.microsoft.com/office/powerpoint/2010/main" val="155186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05EAEDE-05AA-3CF9-AACB-B669A2F54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89002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table">
            <a:tbl>
              <a:tblPr firstRow="1" bandRow="1"/>
              <a:tblGrid>
                <a:gridCol w="3169328">
                  <a:extLst>
                    <a:ext uri="{9D8B030D-6E8A-4147-A177-3AD203B41FA5}">
                      <a16:colId xmlns:a16="http://schemas.microsoft.com/office/drawing/2014/main" val="1748376456"/>
                    </a:ext>
                  </a:extLst>
                </a:gridCol>
                <a:gridCol w="1961965">
                  <a:extLst>
                    <a:ext uri="{9D8B030D-6E8A-4147-A177-3AD203B41FA5}">
                      <a16:colId xmlns:a16="http://schemas.microsoft.com/office/drawing/2014/main" val="400711320"/>
                    </a:ext>
                  </a:extLst>
                </a:gridCol>
                <a:gridCol w="7060706">
                  <a:extLst>
                    <a:ext uri="{9D8B030D-6E8A-4147-A177-3AD203B41FA5}">
                      <a16:colId xmlns:a16="http://schemas.microsoft.com/office/drawing/2014/main" val="1098440132"/>
                    </a:ext>
                  </a:extLst>
                </a:gridCol>
              </a:tblGrid>
              <a:tr h="61407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ANAGRAFICA INCLUSIVA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TABELLA     PER     SEX &amp; GENDER      ORIENTEERING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41445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DOMANDA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Maggioranza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Minoranza LGBTI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13866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Sesso alla Nascita?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Maschio-Femmina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Intersessuale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34855"/>
                  </a:ext>
                </a:extLst>
              </a:tr>
              <a:tr h="825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sua Identità corrisponde al Sesso alla Nascita?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NO, Non completamente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54219"/>
                  </a:ext>
                </a:extLst>
              </a:tr>
              <a:tr h="1123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Quale è la tua Espressione di Genere? </a:t>
                      </a:r>
                      <a:b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(Voce-Movimenti-Volto…)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5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Tratti Maschili-------------------Tratti Androgini</a:t>
                      </a:r>
                      <a:r>
                        <a:rPr lang="it-IT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--------------------Tratti Femminili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5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06758"/>
                  </a:ext>
                </a:extLst>
              </a:tr>
              <a:tr h="1734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 fatto o desidera fare sesso con persone del…?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Sesso opposto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Solo Stesso Sesso,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Anche Stesso Sesso,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Anche con persone Transgender o Intersessuali,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ha rapporti sessuali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890"/>
                  </a:ext>
                </a:extLst>
              </a:tr>
              <a:tr h="1933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chi è VISIBILE?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Tutti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 Nessuno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Solo con alcuni amici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Anche con Familiari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Anche a Scuola/Università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Anche sul posto di Lavoro</a:t>
                      </a:r>
                      <a:endParaRPr lang="it-I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89" marR="33189" marT="16595" marB="165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65390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BC0C51D0-4A33-C212-1272-F7B9111F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1552575"/>
            <a:ext cx="830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1"/>
            <a:ext cx="1320799" cy="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081" y="1194317"/>
            <a:ext cx="3130980" cy="4012164"/>
          </a:xfrm>
        </p:spPr>
        <p:txBody>
          <a:bodyPr>
            <a:normAutofit/>
          </a:bodyPr>
          <a:lstStyle/>
          <a:p>
            <a:r>
              <a:rPr lang="it-IT" dirty="0"/>
              <a:t>LE DONNE BISESSUALI e LESBICHE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HANNO UNA MORTALITA’ PRECOCE INACCETTABILE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63" t="-620" r="3666"/>
          <a:stretch/>
        </p:blipFill>
        <p:spPr>
          <a:xfrm>
            <a:off x="3648390" y="815571"/>
            <a:ext cx="7837594" cy="53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064FD5-BC9D-5129-3C94-4FE23123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31" y="0"/>
            <a:ext cx="10056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SONO LE CAUSE DI PRECOCE MORTALITA’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69268" y="429207"/>
            <a:ext cx="7315200" cy="5868955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pPr marL="342900" indent="-342900">
              <a:buAutoNum type="arabicParenR"/>
            </a:pPr>
            <a:r>
              <a:rPr lang="it-IT" sz="3600" dirty="0">
                <a:solidFill>
                  <a:schemeClr val="tx1"/>
                </a:solidFill>
              </a:rPr>
              <a:t>Violente (Omicidio/Suicidio)</a:t>
            </a:r>
          </a:p>
          <a:p>
            <a:pPr marL="342900" indent="-342900">
              <a:buAutoNum type="arabicParenR"/>
            </a:pPr>
            <a:r>
              <a:rPr lang="it-IT" sz="3600" dirty="0">
                <a:solidFill>
                  <a:schemeClr val="tx1"/>
                </a:solidFill>
              </a:rPr>
              <a:t>Cardiovascolare </a:t>
            </a:r>
          </a:p>
          <a:p>
            <a:pPr marL="342900" indent="-342900">
              <a:buAutoNum type="arabicParenR"/>
            </a:pPr>
            <a:r>
              <a:rPr lang="it-IT" sz="3600" dirty="0">
                <a:solidFill>
                  <a:schemeClr val="tx1"/>
                </a:solidFill>
              </a:rPr>
              <a:t>Oncologiche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it-IT" sz="3600" dirty="0">
                <a:solidFill>
                  <a:schemeClr val="tx1"/>
                </a:solidFill>
              </a:rPr>
              <a:t>HIV solo alla lontana (soprattutto per Sex Workers e autori di reato in case circondariali) grazie a U=U</a:t>
            </a:r>
          </a:p>
          <a:p>
            <a:pPr marL="457200" indent="-457200">
              <a:buFont typeface="+mj-lt"/>
              <a:buAutoNum type="arabicParenR" startAt="4"/>
            </a:pPr>
            <a:endParaRPr lang="it-IT" sz="1600" dirty="0"/>
          </a:p>
          <a:p>
            <a:r>
              <a:rPr lang="it-IT" sz="1600" dirty="0"/>
              <a:t>Jackson SS, </a:t>
            </a:r>
            <a:r>
              <a:rPr lang="it-IT" sz="1600" dirty="0" err="1"/>
              <a:t>Brown</a:t>
            </a:r>
            <a:r>
              <a:rPr lang="it-IT" sz="1600" dirty="0"/>
              <a:t> J, Pfeiffer RM, </a:t>
            </a:r>
            <a:r>
              <a:rPr lang="it-IT" sz="1600" dirty="0" err="1"/>
              <a:t>Shrewsbury</a:t>
            </a:r>
            <a:r>
              <a:rPr lang="it-IT" sz="1600" dirty="0"/>
              <a:t> D, </a:t>
            </a:r>
            <a:r>
              <a:rPr lang="it-IT" sz="1600" dirty="0" err="1"/>
              <a:t>O'Callaghan</a:t>
            </a:r>
            <a:r>
              <a:rPr lang="it-IT" sz="1600" dirty="0"/>
              <a:t> S, </a:t>
            </a:r>
            <a:r>
              <a:rPr lang="it-IT" sz="1600" dirty="0" err="1"/>
              <a:t>Berner</a:t>
            </a:r>
            <a:r>
              <a:rPr lang="it-IT" sz="1600" dirty="0"/>
              <a:t> AM, </a:t>
            </a:r>
            <a:r>
              <a:rPr lang="it-IT" sz="1600" dirty="0" err="1"/>
              <a:t>Gadalla</a:t>
            </a:r>
            <a:r>
              <a:rPr lang="it-IT" sz="1600" dirty="0"/>
              <a:t> SM, </a:t>
            </a:r>
            <a:r>
              <a:rPr lang="it-IT" sz="1600" dirty="0" err="1"/>
              <a:t>Shiels</a:t>
            </a:r>
            <a:r>
              <a:rPr lang="it-IT" sz="1600" dirty="0"/>
              <a:t> MS. Analysis of </a:t>
            </a:r>
            <a:r>
              <a:rPr lang="it-IT" sz="1600" dirty="0" err="1"/>
              <a:t>Mortality</a:t>
            </a:r>
            <a:r>
              <a:rPr lang="it-IT" sz="1600" dirty="0"/>
              <a:t> </a:t>
            </a:r>
            <a:r>
              <a:rPr lang="it-IT" sz="1600" dirty="0" err="1"/>
              <a:t>Among</a:t>
            </a:r>
            <a:r>
              <a:rPr lang="it-IT" sz="1600" dirty="0"/>
              <a:t> Transgender and Gender Diverse </a:t>
            </a:r>
            <a:r>
              <a:rPr lang="it-IT" sz="1600" dirty="0" err="1"/>
              <a:t>Adults</a:t>
            </a:r>
            <a:r>
              <a:rPr lang="it-IT" sz="1600" dirty="0"/>
              <a:t> in </a:t>
            </a:r>
            <a:r>
              <a:rPr lang="it-IT" sz="1600" dirty="0" err="1"/>
              <a:t>England</a:t>
            </a:r>
            <a:r>
              <a:rPr lang="it-IT" sz="1600" dirty="0"/>
              <a:t>. JAMA </a:t>
            </a:r>
            <a:r>
              <a:rPr lang="it-IT" sz="1600" dirty="0" err="1"/>
              <a:t>Netw</a:t>
            </a:r>
            <a:r>
              <a:rPr lang="it-IT" sz="1600" dirty="0"/>
              <a:t> Open. 2023 </a:t>
            </a:r>
            <a:r>
              <a:rPr lang="it-IT" sz="1600" dirty="0" err="1"/>
              <a:t>Jan</a:t>
            </a:r>
            <a:r>
              <a:rPr lang="it-IT" sz="1600" dirty="0"/>
              <a:t> 3;6(1):e2253687. </a:t>
            </a:r>
            <a:r>
              <a:rPr lang="it-IT" sz="1600" dirty="0" err="1"/>
              <a:t>doi</a:t>
            </a:r>
            <a:r>
              <a:rPr lang="it-IT" sz="1600" dirty="0"/>
              <a:t>: 10.1001/jamanetworkopen.2022.53687. PMID: 36716027; PMCID: PMC9887492</a:t>
            </a:r>
          </a:p>
        </p:txBody>
      </p:sp>
    </p:spTree>
    <p:extLst>
      <p:ext uri="{BB962C8B-B14F-4D97-AF65-F5344CB8AC3E}">
        <p14:creationId xmlns:p14="http://schemas.microsoft.com/office/powerpoint/2010/main" val="183400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SONO LE CAUSE DI PRECOCE MORTALITA’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930" y="709127"/>
            <a:ext cx="7315200" cy="5695498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it-IT" sz="3600" dirty="0">
                <a:solidFill>
                  <a:schemeClr val="tx1"/>
                </a:solidFill>
              </a:rPr>
              <a:t>Tabagismo</a:t>
            </a:r>
          </a:p>
          <a:p>
            <a:pPr marL="342900" indent="-342900">
              <a:buAutoNum type="arabicParenR"/>
            </a:pPr>
            <a:r>
              <a:rPr lang="it-IT" sz="3600" dirty="0">
                <a:solidFill>
                  <a:schemeClr val="tx1"/>
                </a:solidFill>
              </a:rPr>
              <a:t>Mancati Screening</a:t>
            </a:r>
          </a:p>
          <a:p>
            <a:pPr marL="342900" indent="-342900">
              <a:buAutoNum type="arabicParenR"/>
            </a:pPr>
            <a:r>
              <a:rPr lang="it-IT" sz="3600" dirty="0">
                <a:solidFill>
                  <a:schemeClr val="tx1"/>
                </a:solidFill>
              </a:rPr>
              <a:t>Etilismo</a:t>
            </a:r>
          </a:p>
          <a:p>
            <a:pPr marL="342900" indent="-342900">
              <a:buAutoNum type="arabicParenR"/>
            </a:pPr>
            <a:r>
              <a:rPr lang="it-IT" sz="3600" dirty="0">
                <a:solidFill>
                  <a:schemeClr val="tx1"/>
                </a:solidFill>
              </a:rPr>
              <a:t>Mancato supporto (solitudine, espulsione familiare, disoccupazione, senza fissa dimora…) </a:t>
            </a:r>
          </a:p>
          <a:p>
            <a:endParaRPr lang="it-IT" dirty="0"/>
          </a:p>
          <a:p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McKetta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S,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Hoatson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T, Hughes LD, Everett BG,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Haneuse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S, Austin SB, Hughes TL,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Charlton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BM.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Disparities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in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Mortality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by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Sexual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Orientation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in a Large,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Prospective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Cohort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of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Female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Nurses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. JAMA. 2024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Apr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25:e244459.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: 10.1001/jama.2024.4459.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ahead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 of </a:t>
            </a:r>
            <a:r>
              <a:rPr lang="it-IT" sz="1400" dirty="0" err="1">
                <a:solidFill>
                  <a:srgbClr val="212121"/>
                </a:solidFill>
                <a:latin typeface="BlinkMacSystemFont"/>
              </a:rPr>
              <a:t>print</a:t>
            </a:r>
            <a:r>
              <a:rPr lang="it-IT" sz="1400" dirty="0">
                <a:solidFill>
                  <a:srgbClr val="212121"/>
                </a:solidFill>
                <a:latin typeface="BlinkMacSystemFont"/>
              </a:rPr>
              <a:t>. PMID: 38662342; PMCID: PMC11046401.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195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GENERALI DI DIFFERENZE DI SALUTE NELLE PERSONE LGBTI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9690" y="1004067"/>
            <a:ext cx="8126963" cy="5120640"/>
          </a:xfrm>
        </p:spPr>
        <p:txBody>
          <a:bodyPr/>
          <a:lstStyle/>
          <a:p>
            <a:pPr marL="628650" lvl="0" indent="-514350">
              <a:spcBef>
                <a:spcPts val="0"/>
              </a:spcBef>
              <a:buClr>
                <a:schemeClr val="lt1"/>
              </a:buClr>
              <a:buSzPts val="3000"/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CAUSE BIOLOGICHE</a:t>
            </a:r>
          </a:p>
          <a:p>
            <a:pPr marL="628650" lvl="0" indent="-514350">
              <a:spcBef>
                <a:spcPts val="1000"/>
              </a:spcBef>
              <a:buClr>
                <a:schemeClr val="lt1"/>
              </a:buClr>
              <a:buSzPts val="3000"/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CAUSE ORMONALI E CHIRURGICHE</a:t>
            </a:r>
          </a:p>
          <a:p>
            <a:pPr marL="628650" lvl="0" indent="-514350">
              <a:spcBef>
                <a:spcPts val="1000"/>
              </a:spcBef>
              <a:buClr>
                <a:schemeClr val="lt1"/>
              </a:buClr>
              <a:buSzPts val="3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oppure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cause da </a:t>
            </a:r>
            <a:r>
              <a:rPr lang="en-US" sz="3200" dirty="0" err="1">
                <a:solidFill>
                  <a:schemeClr val="tx1"/>
                </a:solidFill>
              </a:rPr>
              <a:t>farmaci</a:t>
            </a:r>
            <a:r>
              <a:rPr lang="en-US" sz="3200" dirty="0">
                <a:solidFill>
                  <a:schemeClr val="tx1"/>
                </a:solidFill>
              </a:rPr>
              <a:t> e </a:t>
            </a:r>
            <a:r>
              <a:rPr lang="en-US" sz="3200" dirty="0" err="1">
                <a:solidFill>
                  <a:schemeClr val="tx1"/>
                </a:solidFill>
              </a:rPr>
              <a:t>chirurgie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pregresse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  <a:p>
            <a:pPr marL="628650" lvl="0" indent="-514350">
              <a:spcBef>
                <a:spcPts val="1000"/>
              </a:spcBef>
              <a:buClr>
                <a:schemeClr val="lt1"/>
              </a:buClr>
              <a:buSzPts val="3000"/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CAUSE PSICOLOGICHE</a:t>
            </a:r>
          </a:p>
          <a:p>
            <a:pPr marL="628650" lvl="0" indent="-514350">
              <a:spcBef>
                <a:spcPts val="1000"/>
              </a:spcBef>
              <a:buClr>
                <a:schemeClr val="lt1"/>
              </a:buClr>
              <a:buSzPts val="3000"/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CAUSE SOCIALI</a:t>
            </a:r>
          </a:p>
          <a:p>
            <a:pPr marL="628650" lvl="0" indent="-514350">
              <a:spcBef>
                <a:spcPts val="1000"/>
              </a:spcBef>
              <a:buClr>
                <a:schemeClr val="lt1"/>
              </a:buClr>
              <a:buSzPts val="3000"/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CAUSE SANITARIE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01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700" dirty="0">
                <a:latin typeface="Arial" panose="020B0604020202020204" pitchFamily="34" charset="0"/>
                <a:cs typeface="Arial" panose="020B0604020202020204" pitchFamily="34" charset="0"/>
              </a:rPr>
              <a:t>CAUSE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2415" y="228456"/>
            <a:ext cx="8079970" cy="6506452"/>
          </a:xfrm>
        </p:spPr>
        <p:txBody>
          <a:bodyPr>
            <a:normAutofit/>
          </a:bodyPr>
          <a:lstStyle/>
          <a:p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L’Emarginazione Sociale ha un ruolo fondamentale, soprattutto se inizia con l’Espulsione dalla Famiglia, dalla Scuola/Università o dal Lavoro</a:t>
            </a:r>
          </a:p>
          <a:p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L’assenza di supporto sociale a persone LGBTI, perché single o perché senza fissa dimora, ecc., rappresenta un fattore di maggiore rischio per la salute</a:t>
            </a:r>
          </a:p>
          <a:p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Le diverse comunità LGBTI possono richiedere per l’accettazione comportamenti attesi dal gruppo, che possono essere a loro volta disfunzionali o pericolosi (</a:t>
            </a:r>
            <a:r>
              <a:rPr lang="it-IT" sz="3100" dirty="0" err="1">
                <a:latin typeface="Arial" panose="020B0604020202020204" pitchFamily="34" charset="0"/>
                <a:cs typeface="Arial" panose="020B0604020202020204" pitchFamily="34" charset="0"/>
              </a:rPr>
              <a:t>Coping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 Negativo) p.e. Tabagismo o </a:t>
            </a:r>
            <a:r>
              <a:rPr lang="it-IT" sz="3100" dirty="0" err="1">
                <a:latin typeface="Arial" panose="020B0604020202020204" pitchFamily="34" charset="0"/>
                <a:cs typeface="Arial" panose="020B0604020202020204" pitchFamily="34" charset="0"/>
              </a:rPr>
              <a:t>Bareback</a:t>
            </a:r>
            <a:r>
              <a:rPr lang="it-IT" sz="3100" dirty="0">
                <a:latin typeface="Arial" panose="020B0604020202020204" pitchFamily="34" charset="0"/>
                <a:cs typeface="Arial" panose="020B0604020202020204" pitchFamily="34" charset="0"/>
              </a:rPr>
              <a:t> o un certo aspetto fisico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3197934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945</TotalTime>
  <Words>1744</Words>
  <Application>Microsoft Office PowerPoint</Application>
  <PresentationFormat>Widescreen</PresentationFormat>
  <Paragraphs>156</Paragraphs>
  <Slides>27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41" baseType="lpstr">
      <vt:lpstr>Arial</vt:lpstr>
      <vt:lpstr>Avenir Next LT Pro</vt:lpstr>
      <vt:lpstr>BlinkMacSystemFont</vt:lpstr>
      <vt:lpstr>Calibri</vt:lpstr>
      <vt:lpstr>Corbel</vt:lpstr>
      <vt:lpstr>Gliker</vt:lpstr>
      <vt:lpstr>Quicksand 1</vt:lpstr>
      <vt:lpstr>Quicksand 1 Bold</vt:lpstr>
      <vt:lpstr>Quicksand 2</vt:lpstr>
      <vt:lpstr>Quicksand 2 Bold</vt:lpstr>
      <vt:lpstr>Times New Roman</vt:lpstr>
      <vt:lpstr>Trebuchet MS</vt:lpstr>
      <vt:lpstr>Wingdings 2</vt:lpstr>
      <vt:lpstr>Cornice</vt:lpstr>
      <vt:lpstr>ACCOGLIENZA AFFERMATIVA DELLE PERSONE LGBTI  NELLA     PA  ED IN PARTICOLARE IN SANITÀ</vt:lpstr>
      <vt:lpstr>NON ABBIAMO DATI EPIDEMIOLOGICI  SULLA SALUTE DELLE PERSONE LGBTI ITALIANE</vt:lpstr>
      <vt:lpstr>Presentazione standard di PowerPoint</vt:lpstr>
      <vt:lpstr>LE DONNE BISESSUALI e LESBICHE   HANNO UNA MORTALITA’ PRECOCE INACCETTABILE</vt:lpstr>
      <vt:lpstr>Presentazione standard di PowerPoint</vt:lpstr>
      <vt:lpstr>QUALI SONO LE CAUSE DI PRECOCE MORTALITA’ ?</vt:lpstr>
      <vt:lpstr>QUALI SONO LE CAUSE DI PRECOCE MORTALITA’ ?</vt:lpstr>
      <vt:lpstr>CAUSE GENERALI DI DIFFERENZE DI SALUTE NELLE PERSONE LGBTI</vt:lpstr>
      <vt:lpstr>CAUSE SOCIALI</vt:lpstr>
      <vt:lpstr>Presentazione standard di PowerPoint</vt:lpstr>
      <vt:lpstr>Presentazione standard di PowerPoint</vt:lpstr>
      <vt:lpstr>Sterilizzazione ovvero Transizione chirurgica dei Genitali Obbligatoria ?</vt:lpstr>
      <vt:lpstr>Diagnosi di Malattia Mentale Richiesta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…quindi è necessario il riconoscimento della Famiglia di Fatto o Famiglia di Scelta, o la famiglia LGBTI E quella di copertura</vt:lpstr>
      <vt:lpstr>Presentazione standard di PowerPoint</vt:lpstr>
      <vt:lpstr>Presentazione standard di PowerPoint</vt:lpstr>
      <vt:lpstr>Il maggior Tabagismo nella popolazione LGBTI, soprattutto nelle Donne Lesbiche e Bisex, aumenta il rischio di tumore soprattutto al Polmone, ma non esistono programmi di prevenzione specifici</vt:lpstr>
      <vt:lpstr>ELENCO DEI PROBLEMI REALI DELLE PERSONE LGBTI</vt:lpstr>
      <vt:lpstr>Presentazione standard di PowerPoint</vt:lpstr>
      <vt:lpstr>GRAZIE se sei personale sanitario LGBTI diventa protagonista con AMIGAY 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ACCOGLIENZA AFFERMATIVA DELLE PERSONE LGBTI  NELLA     PA  ED IN PARTICOLARE IN SANITÀ</dc:title>
  <dc:creator>Manlio Converti</dc:creator>
  <cp:lastModifiedBy>Manlio Converti</cp:lastModifiedBy>
  <cp:revision>57</cp:revision>
  <dcterms:created xsi:type="dcterms:W3CDTF">2024-12-23T15:21:38Z</dcterms:created>
  <dcterms:modified xsi:type="dcterms:W3CDTF">2025-04-14T11:56:18Z</dcterms:modified>
</cp:coreProperties>
</file>